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42" r:id="rId5"/>
    <p:sldId id="351" r:id="rId6"/>
    <p:sldId id="352" r:id="rId7"/>
    <p:sldId id="349" r:id="rId8"/>
    <p:sldId id="353" r:id="rId9"/>
    <p:sldId id="344" r:id="rId10"/>
    <p:sldId id="356" r:id="rId11"/>
    <p:sldId id="357" r:id="rId12"/>
    <p:sldId id="358" r:id="rId13"/>
    <p:sldId id="361" r:id="rId14"/>
    <p:sldId id="362" r:id="rId15"/>
    <p:sldId id="363" r:id="rId16"/>
    <p:sldId id="359" r:id="rId17"/>
    <p:sldId id="360" r:id="rId18"/>
    <p:sldId id="364" r:id="rId19"/>
    <p:sldId id="365" r:id="rId20"/>
    <p:sldId id="35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646"/>
  </p:normalViewPr>
  <p:slideViewPr>
    <p:cSldViewPr snapToGrid="0" snapToObjects="1" showGuides="1">
      <p:cViewPr varScale="1">
        <p:scale>
          <a:sx n="55" d="100"/>
          <a:sy n="55" d="100"/>
        </p:scale>
        <p:origin x="758" y="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tinkercad.com/things/8IseQcK37YD-exquisite-jarv/editel?sharecode=_CYLLHnXioyvx_UsUm5Da_948-t7r6FyhtoR3PkUQk0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Room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3558868"/>
            <a:ext cx="12191997" cy="986499"/>
          </a:xfrm>
        </p:spPr>
        <p:txBody>
          <a:bodyPr/>
          <a:lstStyle/>
          <a:p>
            <a:r>
              <a:rPr lang="en-US" dirty="0">
                <a:latin typeface="Doppio One" panose="020B0604020202020204" charset="0"/>
              </a:rPr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3B2CC-2FD3-FD2E-0999-64518DE59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C3748-F733-37B5-2D8F-AD0A4A27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USES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33C7EFD-C97A-A0A0-AAE5-D041084BB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52574-CAE3-241A-92DF-E003AD64E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157" y="1852092"/>
            <a:ext cx="4487045" cy="42127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6872" y="1482760"/>
            <a:ext cx="37497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4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Check the </a:t>
            </a:r>
            <a:r>
              <a:rPr lang="en-US" sz="2400" dirty="0" err="1">
                <a:solidFill>
                  <a:schemeClr val="accent3"/>
                </a:solidFill>
              </a:rPr>
              <a:t>out_ir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sensor</a:t>
            </a:r>
          </a:p>
        </p:txBody>
      </p:sp>
      <p:sp>
        <p:nvSpPr>
          <p:cNvPr id="5" name="Rectangle 4"/>
          <p:cNvSpPr/>
          <p:nvPr/>
        </p:nvSpPr>
        <p:spPr>
          <a:xfrm>
            <a:off x="278674" y="2105829"/>
            <a:ext cx="667076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are using the </a:t>
            </a:r>
            <a:r>
              <a:rPr lang="en-US" sz="2400" dirty="0" err="1">
                <a:solidFill>
                  <a:schemeClr val="accent3"/>
                </a:solidFill>
              </a:rPr>
              <a:t>in_ir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sensor to detect also if the person wants to enter the room or wants to exit the room.</a:t>
            </a:r>
          </a:p>
          <a:p>
            <a:r>
              <a:rPr lang="en-US" sz="2400" dirty="0">
                <a:solidFill>
                  <a:schemeClr val="bg1"/>
                </a:solidFill>
              </a:rPr>
              <a:t>We first check if the </a:t>
            </a:r>
            <a:r>
              <a:rPr lang="en-US" sz="2400" dirty="0">
                <a:solidFill>
                  <a:schemeClr val="accent3"/>
                </a:solidFill>
              </a:rPr>
              <a:t>check</a:t>
            </a:r>
            <a:r>
              <a:rPr lang="en-US" sz="2400" dirty="0">
                <a:solidFill>
                  <a:schemeClr val="bg1"/>
                </a:solidFill>
              </a:rPr>
              <a:t>=1&amp;&amp; the flag </a:t>
            </a:r>
            <a:r>
              <a:rPr lang="en-US" sz="2400" dirty="0">
                <a:solidFill>
                  <a:schemeClr val="accent3"/>
                </a:solidFill>
              </a:rPr>
              <a:t>out</a:t>
            </a:r>
            <a:r>
              <a:rPr lang="en-US" sz="2400" dirty="0">
                <a:solidFill>
                  <a:schemeClr val="bg1"/>
                </a:solidFill>
              </a:rPr>
              <a:t>=1 this means this person enters the room, else he wants to exit so put </a:t>
            </a:r>
            <a:r>
              <a:rPr lang="en-US" sz="2400" dirty="0">
                <a:solidFill>
                  <a:schemeClr val="accent3"/>
                </a:solidFill>
              </a:rPr>
              <a:t>check</a:t>
            </a:r>
            <a:r>
              <a:rPr lang="en-US" sz="2400" dirty="0">
                <a:solidFill>
                  <a:schemeClr val="bg1"/>
                </a:solidFill>
              </a:rPr>
              <a:t> =1 and </a:t>
            </a:r>
            <a:r>
              <a:rPr lang="en-US" sz="2400" dirty="0">
                <a:solidFill>
                  <a:schemeClr val="accent3"/>
                </a:solidFill>
              </a:rPr>
              <a:t>in</a:t>
            </a:r>
            <a:r>
              <a:rPr lang="en-US" sz="2400" dirty="0">
                <a:solidFill>
                  <a:schemeClr val="bg1"/>
                </a:solidFill>
              </a:rPr>
              <a:t> =1…</a:t>
            </a:r>
          </a:p>
          <a:p>
            <a:r>
              <a:rPr lang="en-US" sz="2400" dirty="0">
                <a:solidFill>
                  <a:schemeClr val="bg1"/>
                </a:solidFill>
              </a:rPr>
              <a:t>At the end of this function, we call the </a:t>
            </a:r>
            <a:r>
              <a:rPr lang="en-US" sz="2400" dirty="0" err="1">
                <a:solidFill>
                  <a:schemeClr val="accent3"/>
                </a:solidFill>
              </a:rPr>
              <a:t>lcd_show</a:t>
            </a:r>
            <a:r>
              <a:rPr lang="en-US" sz="2400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bg1"/>
                </a:solidFill>
              </a:rPr>
              <a:t> function to show the number of people in the room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01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599A3-8992-A522-8142-2B5A3099D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C718-8174-776C-E65B-FD88F9BA7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0532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USES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0D6510A-75AD-6B5A-6463-D4CCC306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590" y="2420982"/>
            <a:ext cx="69494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These two buttons are connected as one button we use this method to minimize the number of used digital pins.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We take the reading of the button and wait 10 milliseconds to avoid the bouncing problem and if </a:t>
            </a:r>
            <a:r>
              <a:rPr lang="en-US" sz="2400" dirty="0" err="1">
                <a:solidFill>
                  <a:schemeClr val="accent3"/>
                </a:solidFill>
              </a:rPr>
              <a:t>read_btn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=487 so will increase the </a:t>
            </a:r>
            <a:r>
              <a:rPr lang="en-US" sz="2400" dirty="0" err="1">
                <a:solidFill>
                  <a:schemeClr val="accent3"/>
                </a:solidFill>
              </a:rPr>
              <a:t>cnt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variable to show the reading the user wants and call the </a:t>
            </a:r>
            <a:r>
              <a:rPr lang="en-US" sz="2400" dirty="0" err="1">
                <a:solidFill>
                  <a:schemeClr val="accent3"/>
                </a:solidFill>
              </a:rPr>
              <a:t>lcd_show</a:t>
            </a:r>
            <a:r>
              <a:rPr lang="en-US" sz="2400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bg1"/>
                </a:solidFill>
              </a:rPr>
              <a:t> function else if </a:t>
            </a:r>
            <a:r>
              <a:rPr lang="en-US" sz="2400" dirty="0" err="1">
                <a:solidFill>
                  <a:schemeClr val="accent3"/>
                </a:solidFill>
              </a:rPr>
              <a:t>read_btn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=738 reverse the reading of the LED…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514161" y="1755169"/>
            <a:ext cx="6157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5- </a:t>
            </a:r>
            <a:r>
              <a:rPr lang="en-US" sz="2400" dirty="0">
                <a:solidFill>
                  <a:schemeClr val="bg2"/>
                </a:solidFill>
              </a:rPr>
              <a:t>Control of white LED and LCD by Buttons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00B4D8-CDB8-2465-134D-6E78BF01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149" y="2023731"/>
            <a:ext cx="4206605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344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4CAC0-C8F1-C26F-1040-1F4163C2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71958-98FB-5A02-D2BB-83D3D90EE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744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USES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45BF3B2-187B-CD0F-EC08-B280A59B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2591" y="1798711"/>
            <a:ext cx="2728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6</a:t>
            </a:r>
            <a:r>
              <a:rPr lang="en-US" dirty="0">
                <a:solidFill>
                  <a:schemeClr val="tx2"/>
                </a:solidFill>
              </a:rPr>
              <a:t>- </a:t>
            </a:r>
            <a:r>
              <a:rPr lang="en-US" sz="2400" dirty="0">
                <a:solidFill>
                  <a:schemeClr val="bg2"/>
                </a:solidFill>
              </a:rPr>
              <a:t>Showing in LCD:</a:t>
            </a:r>
          </a:p>
        </p:txBody>
      </p:sp>
      <p:sp>
        <p:nvSpPr>
          <p:cNvPr id="4" name="Rectangle 3"/>
          <p:cNvSpPr/>
          <p:nvPr/>
        </p:nvSpPr>
        <p:spPr>
          <a:xfrm>
            <a:off x="165462" y="2587509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In this function, we show the number of people, percentage of Gas sensor, and Temperature sensor based on the press of the button…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228" y="5845766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Question??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4432" y="6226198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Question??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CA578B-588D-744D-9167-538E38B77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016" y="1444172"/>
            <a:ext cx="4557155" cy="462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AAB9-571A-9AA8-64D9-BA5200BFE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8C41-A465-C919-0EDB-DC02B583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Challenge we faced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C727ABB-D993-C997-BC7B-34D5C0F73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3330" y="2584158"/>
            <a:ext cx="1002138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We faced a challenge with LCD when changing the reading in it from high reading to low reading will output a false result </a:t>
            </a:r>
          </a:p>
        </p:txBody>
      </p:sp>
    </p:spTree>
    <p:extLst>
      <p:ext uri="{BB962C8B-B14F-4D97-AF65-F5344CB8AC3E}">
        <p14:creationId xmlns:p14="http://schemas.microsoft.com/office/powerpoint/2010/main" val="294908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04A3E-4B74-530C-99C0-05AFFA877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93AD-0491-47C8-C7E3-3A0F502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How to solve it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E0B688-6DF1-DE17-F7E7-CE6B49AF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05989" y="1976847"/>
            <a:ext cx="917883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first solution is using the clear function but when used there is blurry vision.</a:t>
            </a:r>
          </a:p>
          <a:p>
            <a:r>
              <a:rPr lang="en-US" sz="2400" dirty="0">
                <a:solidFill>
                  <a:schemeClr val="bg1"/>
                </a:solidFill>
              </a:rPr>
              <a:t> so we used the second solution which calculates the highest number will output and clear this by empty spaces instead of using the clear function…</a:t>
            </a:r>
          </a:p>
        </p:txBody>
      </p:sp>
    </p:spTree>
    <p:extLst>
      <p:ext uri="{BB962C8B-B14F-4D97-AF65-F5344CB8AC3E}">
        <p14:creationId xmlns:p14="http://schemas.microsoft.com/office/powerpoint/2010/main" val="78458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04A3E-4B74-530C-99C0-05AFFA877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93AD-0491-47C8-C7E3-3A0F502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6"/>
                </a:solidFill>
              </a:rPr>
              <a:t>Tinkercad</a:t>
            </a:r>
            <a:r>
              <a:rPr lang="en-US" dirty="0">
                <a:solidFill>
                  <a:schemeClr val="accent6"/>
                </a:solidFill>
              </a:rPr>
              <a:t> model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E0B688-6DF1-DE17-F7E7-CE6B49AF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05989" y="1976847"/>
            <a:ext cx="91788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1589" y="2355339"/>
            <a:ext cx="55179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</a:rPr>
              <a:t>Take a look at this </a:t>
            </a:r>
            <a:r>
              <a:rPr lang="en-US" sz="2400" dirty="0">
                <a:solidFill>
                  <a:schemeClr val="accent6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17C08D-1C04-1631-5110-46167030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027" y="1811045"/>
            <a:ext cx="6147229" cy="432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88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04A3E-4B74-530C-99C0-05AFFA877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593AD-0491-47C8-C7E3-3A0F502A8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3D Model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EE0B688-6DF1-DE17-F7E7-CE6B49AF2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80" y="1827332"/>
            <a:ext cx="8473440" cy="476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84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9E75-B9FE-CF36-3664-1AB293ED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7D8D8-4772-1C08-69BB-F391F0D65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02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8ABCF-B0F6-3B9E-078F-2A8A22C5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sz="4400" dirty="0"/>
              <a:t>Points of discussion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F77A5-9A4F-1583-1DB9-95BA90866C2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55108" y="2676930"/>
            <a:ext cx="6888665" cy="3549268"/>
          </a:xfrm>
        </p:spPr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USES &amp; CODE</a:t>
            </a:r>
          </a:p>
          <a:p>
            <a:r>
              <a:rPr lang="en-US" dirty="0"/>
              <a:t>CALLENGE FACED</a:t>
            </a:r>
          </a:p>
          <a:p>
            <a:r>
              <a:rPr lang="en-US" dirty="0"/>
              <a:t>HOW TO SOLVE IT</a:t>
            </a:r>
          </a:p>
          <a:p>
            <a:r>
              <a:rPr lang="en-US" dirty="0"/>
              <a:t>TINKERCAD MODEL &amp; LINK</a:t>
            </a:r>
          </a:p>
          <a:p>
            <a:r>
              <a:rPr lang="en-US" dirty="0"/>
              <a:t>3D Model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2945C-94BA-AC11-295D-E4CACAC7E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A615C6-5B0E-9C55-4354-0FE24FAB35E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709530" y="2018543"/>
            <a:ext cx="8845828" cy="1137763"/>
          </a:xfrm>
        </p:spPr>
        <p:txBody>
          <a:bodyPr/>
          <a:lstStyle/>
          <a:p>
            <a:r>
              <a:rPr lang="en-US" sz="2400" dirty="0"/>
              <a:t>It is a room built using Arduino and contains a set of</a:t>
            </a:r>
          </a:p>
          <a:p>
            <a:r>
              <a:rPr lang="en-US" sz="2400" dirty="0"/>
              <a:t> sensors that: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Count the Number of people inside it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Measure the Temperature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Measure the value of gas</a:t>
            </a:r>
          </a:p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DEB00A-2030-7241-16B2-C12E2800F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27" y="3429000"/>
            <a:ext cx="3535243" cy="953574"/>
          </a:xfrm>
        </p:spPr>
        <p:txBody>
          <a:bodyPr/>
          <a:lstStyle/>
          <a:p>
            <a:r>
              <a:rPr lang="en-US" sz="2000" dirty="0">
                <a:solidFill>
                  <a:schemeClr val="accent3"/>
                </a:solidFill>
              </a:rPr>
              <a:t> Arduino Uno R3 Atmega328p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D8A719-C1B9-D8DD-5D1C-F2F11C036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485" y="1610019"/>
            <a:ext cx="2342117" cy="19825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6F913D-6851-262C-A38B-D8DA6AEAD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67554">
            <a:off x="4426132" y="1666137"/>
            <a:ext cx="2156012" cy="21560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365DDE-B43E-D807-268F-06F853CFF6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57" r="40206"/>
          <a:stretch/>
        </p:blipFill>
        <p:spPr>
          <a:xfrm rot="1551950">
            <a:off x="5748668" y="4298710"/>
            <a:ext cx="995645" cy="13011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2E3A67-6F25-2388-F578-9DCDF9A4A1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3984" y="2146653"/>
            <a:ext cx="1538880" cy="102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74F968-32FB-3FE1-1B32-125595CA83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85500" l="10000" r="93333">
                        <a14:foregroundMark x1="68167" y1="46500" x2="68167" y2="46500"/>
                        <a14:foregroundMark x1="30833" y1="38500" x2="30833" y2="38500"/>
                        <a14:foregroundMark x1="33333" y1="38500" x2="33333" y2="38500"/>
                        <a14:foregroundMark x1="32167" y1="42667" x2="33500" y2="42000"/>
                        <a14:foregroundMark x1="33000" y1="42500" x2="38000" y2="49333"/>
                        <a14:foregroundMark x1="32667" y1="42500" x2="32667" y2="42500"/>
                        <a14:foregroundMark x1="32667" y1="42500" x2="27667" y2="42833"/>
                        <a14:foregroundMark x1="35833" y1="42833" x2="37833" y2="44000"/>
                        <a14:foregroundMark x1="67000" y1="36667" x2="71333" y2="44500"/>
                        <a14:foregroundMark x1="20333" y1="55333" x2="18333" y2="61000"/>
                        <a14:foregroundMark x1="18667" y1="63333" x2="21667" y2="68500"/>
                        <a14:foregroundMark x1="19500" y1="67500" x2="20667" y2="69000"/>
                        <a14:foregroundMark x1="20833" y1="69667" x2="21500" y2="70167"/>
                        <a14:foregroundMark x1="18333" y1="63500" x2="19833" y2="66667"/>
                        <a14:foregroundMark x1="18333" y1="64833" x2="19000" y2="67167"/>
                        <a14:foregroundMark x1="31000" y1="67167" x2="29833" y2="73667"/>
                        <a14:foregroundMark x1="29667" y1="77167" x2="31500" y2="80333"/>
                        <a14:foregroundMark x1="30167" y1="81500" x2="30833" y2="83167"/>
                        <a14:foregroundMark x1="28667" y1="77833" x2="29333" y2="79667"/>
                        <a14:backgroundMark x1="66500" y1="79833" x2="59333" y2="76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71" y="4557718"/>
            <a:ext cx="709818" cy="76228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53D579-F9EB-F3D3-9C9F-D2675DF51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84461" y="4315068"/>
            <a:ext cx="1071941" cy="11511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39FAC62-5E42-C5B6-423A-7875ED86C1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49" y="1925677"/>
            <a:ext cx="1365802" cy="1223532"/>
          </a:xfrm>
          <a:prstGeom prst="rect">
            <a:avLst/>
          </a:prstGeom>
        </p:spPr>
      </p:pic>
      <p:sp>
        <p:nvSpPr>
          <p:cNvPr id="22" name="Title 5">
            <a:extLst>
              <a:ext uri="{FF2B5EF4-FFF2-40B4-BE49-F238E27FC236}">
                <a16:creationId xmlns:a16="http://schemas.microsoft.com/office/drawing/2014/main" id="{08FA4B92-8685-A133-7243-1F1E24C71014}"/>
              </a:ext>
            </a:extLst>
          </p:cNvPr>
          <p:cNvSpPr txBox="1">
            <a:spLocks/>
          </p:cNvSpPr>
          <p:nvPr/>
        </p:nvSpPr>
        <p:spPr>
          <a:xfrm>
            <a:off x="651633" y="39404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4800" dirty="0"/>
              <a:t>Components</a:t>
            </a:r>
            <a:endParaRPr lang="en-US" dirty="0"/>
          </a:p>
        </p:txBody>
      </p:sp>
      <p:sp>
        <p:nvSpPr>
          <p:cNvPr id="23" name="Title 5">
            <a:extLst>
              <a:ext uri="{FF2B5EF4-FFF2-40B4-BE49-F238E27FC236}">
                <a16:creationId xmlns:a16="http://schemas.microsoft.com/office/drawing/2014/main" id="{CA7469F1-B028-886F-CCB0-640ED7523F75}"/>
              </a:ext>
            </a:extLst>
          </p:cNvPr>
          <p:cNvSpPr txBox="1">
            <a:spLocks/>
          </p:cNvSpPr>
          <p:nvPr/>
        </p:nvSpPr>
        <p:spPr>
          <a:xfrm>
            <a:off x="4356824" y="3561919"/>
            <a:ext cx="1822892" cy="6802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>
                <a:solidFill>
                  <a:schemeClr val="accent3"/>
                </a:solidFill>
              </a:rPr>
              <a:t>2 IR sensors</a:t>
            </a:r>
          </a:p>
          <a:p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24" name="Title 5">
            <a:extLst>
              <a:ext uri="{FF2B5EF4-FFF2-40B4-BE49-F238E27FC236}">
                <a16:creationId xmlns:a16="http://schemas.microsoft.com/office/drawing/2014/main" id="{87F7E25E-4513-3BB5-D50F-753C613D7934}"/>
              </a:ext>
            </a:extLst>
          </p:cNvPr>
          <p:cNvSpPr txBox="1">
            <a:spLocks/>
          </p:cNvSpPr>
          <p:nvPr/>
        </p:nvSpPr>
        <p:spPr>
          <a:xfrm>
            <a:off x="6545935" y="3265229"/>
            <a:ext cx="1819148" cy="953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>
                <a:solidFill>
                  <a:schemeClr val="accent3"/>
                </a:solidFill>
              </a:rPr>
              <a:t> jumpers</a:t>
            </a:r>
          </a:p>
        </p:txBody>
      </p:sp>
      <p:sp>
        <p:nvSpPr>
          <p:cNvPr id="25" name="Title 5">
            <a:extLst>
              <a:ext uri="{FF2B5EF4-FFF2-40B4-BE49-F238E27FC236}">
                <a16:creationId xmlns:a16="http://schemas.microsoft.com/office/drawing/2014/main" id="{5FC98181-3EFC-452D-37A6-CF52175C48BB}"/>
              </a:ext>
            </a:extLst>
          </p:cNvPr>
          <p:cNvSpPr txBox="1">
            <a:spLocks/>
          </p:cNvSpPr>
          <p:nvPr/>
        </p:nvSpPr>
        <p:spPr>
          <a:xfrm>
            <a:off x="8885536" y="3270813"/>
            <a:ext cx="2674281" cy="953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>
                <a:solidFill>
                  <a:schemeClr val="accent3"/>
                </a:solidFill>
              </a:rPr>
              <a:t>MQ-2 Gas sensor</a:t>
            </a:r>
          </a:p>
        </p:txBody>
      </p:sp>
      <p:sp>
        <p:nvSpPr>
          <p:cNvPr id="26" name="Title 5">
            <a:extLst>
              <a:ext uri="{FF2B5EF4-FFF2-40B4-BE49-F238E27FC236}">
                <a16:creationId xmlns:a16="http://schemas.microsoft.com/office/drawing/2014/main" id="{C344F1E9-09E3-7C51-3DD7-2053E3C1FA66}"/>
              </a:ext>
            </a:extLst>
          </p:cNvPr>
          <p:cNvSpPr txBox="1">
            <a:spLocks/>
          </p:cNvSpPr>
          <p:nvPr/>
        </p:nvSpPr>
        <p:spPr>
          <a:xfrm>
            <a:off x="2437887" y="5080246"/>
            <a:ext cx="1736031" cy="953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>
                <a:solidFill>
                  <a:schemeClr val="accent3"/>
                </a:solidFill>
              </a:rPr>
              <a:t>Buzzer</a:t>
            </a:r>
          </a:p>
        </p:txBody>
      </p:sp>
      <p:sp>
        <p:nvSpPr>
          <p:cNvPr id="27" name="Title 5">
            <a:extLst>
              <a:ext uri="{FF2B5EF4-FFF2-40B4-BE49-F238E27FC236}">
                <a16:creationId xmlns:a16="http://schemas.microsoft.com/office/drawing/2014/main" id="{74317936-D065-72C7-7196-F692016A724B}"/>
              </a:ext>
            </a:extLst>
          </p:cNvPr>
          <p:cNvSpPr txBox="1">
            <a:spLocks/>
          </p:cNvSpPr>
          <p:nvPr/>
        </p:nvSpPr>
        <p:spPr>
          <a:xfrm>
            <a:off x="5016649" y="5320000"/>
            <a:ext cx="2438860" cy="953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>
                <a:solidFill>
                  <a:schemeClr val="accent3"/>
                </a:solidFill>
              </a:rPr>
              <a:t> tmp35 Temperature sensor</a:t>
            </a:r>
          </a:p>
        </p:txBody>
      </p:sp>
      <p:sp>
        <p:nvSpPr>
          <p:cNvPr id="28" name="Title 5">
            <a:extLst>
              <a:ext uri="{FF2B5EF4-FFF2-40B4-BE49-F238E27FC236}">
                <a16:creationId xmlns:a16="http://schemas.microsoft.com/office/drawing/2014/main" id="{E3FB1480-5CCC-8323-C41E-B35707336EC0}"/>
              </a:ext>
            </a:extLst>
          </p:cNvPr>
          <p:cNvSpPr txBox="1">
            <a:spLocks/>
          </p:cNvSpPr>
          <p:nvPr/>
        </p:nvSpPr>
        <p:spPr>
          <a:xfrm>
            <a:off x="8715756" y="5320000"/>
            <a:ext cx="1597781" cy="953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>
                <a:solidFill>
                  <a:schemeClr val="accent3"/>
                </a:solidFill>
              </a:rPr>
              <a:t>2 Push buttons</a:t>
            </a: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1" y="365125"/>
            <a:ext cx="10515600" cy="1325563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004413-1116-15BD-6BBE-9A6B222007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3" b="41011"/>
          <a:stretch/>
        </p:blipFill>
        <p:spPr>
          <a:xfrm>
            <a:off x="1617034" y="2044613"/>
            <a:ext cx="393542" cy="1186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C00BA-36B7-FF97-F27B-138391123D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694" b="40768"/>
          <a:stretch/>
        </p:blipFill>
        <p:spPr>
          <a:xfrm>
            <a:off x="2356656" y="2024107"/>
            <a:ext cx="351042" cy="1203275"/>
          </a:xfrm>
          <a:prstGeom prst="rect">
            <a:avLst/>
          </a:prstGeom>
        </p:spPr>
      </p:pic>
      <p:sp>
        <p:nvSpPr>
          <p:cNvPr id="10" name="Title 5">
            <a:extLst>
              <a:ext uri="{FF2B5EF4-FFF2-40B4-BE49-F238E27FC236}">
                <a16:creationId xmlns:a16="http://schemas.microsoft.com/office/drawing/2014/main" id="{272EF3DF-8A48-ABE9-8872-B74D444F8C7E}"/>
              </a:ext>
            </a:extLst>
          </p:cNvPr>
          <p:cNvSpPr txBox="1">
            <a:spLocks/>
          </p:cNvSpPr>
          <p:nvPr/>
        </p:nvSpPr>
        <p:spPr>
          <a:xfrm>
            <a:off x="1290856" y="3212521"/>
            <a:ext cx="1624656" cy="9535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>
                <a:solidFill>
                  <a:schemeClr val="accent3"/>
                </a:solidFill>
              </a:rPr>
              <a:t>2 LEDS</a:t>
            </a:r>
          </a:p>
        </p:txBody>
      </p:sp>
      <p:sp>
        <p:nvSpPr>
          <p:cNvPr id="29" name="Title 5">
            <a:extLst>
              <a:ext uri="{FF2B5EF4-FFF2-40B4-BE49-F238E27FC236}">
                <a16:creationId xmlns:a16="http://schemas.microsoft.com/office/drawing/2014/main" id="{B06D3A1D-394F-617A-36D5-D08820E503F0}"/>
              </a:ext>
            </a:extLst>
          </p:cNvPr>
          <p:cNvSpPr txBox="1">
            <a:spLocks/>
          </p:cNvSpPr>
          <p:nvPr/>
        </p:nvSpPr>
        <p:spPr>
          <a:xfrm>
            <a:off x="6649376" y="3345766"/>
            <a:ext cx="5459767" cy="11527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>
                <a:solidFill>
                  <a:schemeClr val="accent3"/>
                </a:solidFill>
              </a:rPr>
              <a:t>Resistors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(4 of 220ohm,1 of 330ohm,3 of 1kohm)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9FD6C8-6402-92B1-7BF4-020E56416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26" y="4513751"/>
            <a:ext cx="4761928" cy="1581451"/>
          </a:xfrm>
          <a:prstGeom prst="rect">
            <a:avLst/>
          </a:prstGeom>
        </p:spPr>
      </p:pic>
      <p:sp>
        <p:nvSpPr>
          <p:cNvPr id="31" name="Title 5">
            <a:extLst>
              <a:ext uri="{FF2B5EF4-FFF2-40B4-BE49-F238E27FC236}">
                <a16:creationId xmlns:a16="http://schemas.microsoft.com/office/drawing/2014/main" id="{01726CAF-BDBD-85AD-7FDD-4235B6313A07}"/>
              </a:ext>
            </a:extLst>
          </p:cNvPr>
          <p:cNvSpPr txBox="1">
            <a:spLocks/>
          </p:cNvSpPr>
          <p:nvPr/>
        </p:nvSpPr>
        <p:spPr>
          <a:xfrm>
            <a:off x="5640760" y="4837896"/>
            <a:ext cx="3178723" cy="1048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>
                <a:solidFill>
                  <a:schemeClr val="accent3"/>
                </a:solidFill>
              </a:rPr>
              <a:t>LCD </a:t>
            </a:r>
          </a:p>
          <a:p>
            <a:r>
              <a:rPr lang="en-US" sz="2000" dirty="0">
                <a:solidFill>
                  <a:schemeClr val="accent3"/>
                </a:solidFill>
              </a:rPr>
              <a:t>(Liquid-crystal display)</a:t>
            </a:r>
          </a:p>
        </p:txBody>
      </p:sp>
      <p:sp>
        <p:nvSpPr>
          <p:cNvPr id="34" name="Title 5">
            <a:extLst>
              <a:ext uri="{FF2B5EF4-FFF2-40B4-BE49-F238E27FC236}">
                <a16:creationId xmlns:a16="http://schemas.microsoft.com/office/drawing/2014/main" id="{91E782DD-E957-2C54-BA51-B437C6DBB39C}"/>
              </a:ext>
            </a:extLst>
          </p:cNvPr>
          <p:cNvSpPr txBox="1">
            <a:spLocks/>
          </p:cNvSpPr>
          <p:nvPr/>
        </p:nvSpPr>
        <p:spPr>
          <a:xfrm>
            <a:off x="3670143" y="3165019"/>
            <a:ext cx="3178723" cy="10485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0">
                <a:solidFill>
                  <a:schemeClr val="bg1"/>
                </a:solidFill>
                <a:latin typeface="+mj-lt"/>
                <a:ea typeface="+mj-ea"/>
                <a:cs typeface="Biome" panose="020B0503030204020804" pitchFamily="34" charset="0"/>
              </a:defRPr>
            </a:lvl1pPr>
          </a:lstStyle>
          <a:p>
            <a:r>
              <a:rPr lang="en-US" sz="2000" dirty="0">
                <a:solidFill>
                  <a:schemeClr val="accent3"/>
                </a:solidFill>
              </a:rPr>
              <a:t>potentiometer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6781D1-4D58-3DAA-9812-F59BE851C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504" y="2024107"/>
            <a:ext cx="1273921" cy="13255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24F047-E877-C0E7-8849-18A544B160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600" y1="27440" x2="64160" y2="3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635" y="2497489"/>
            <a:ext cx="1048578" cy="1048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727DB-8A1C-3965-F882-3659C209ED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600" y1="27440" x2="64160" y2="3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65" y="2510741"/>
            <a:ext cx="1048578" cy="10485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B3F534-6C5D-8C9C-9A74-467B59AA0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600" y1="27440" x2="64160" y2="3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26" y="2523993"/>
            <a:ext cx="1048578" cy="10485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02B846-B4DD-0F36-91CC-F0D88EFF9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3600" y1="27440" x2="64160" y2="37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860" y="2550497"/>
            <a:ext cx="1048578" cy="10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99A48-AF8C-3538-CC7B-DC7F509AD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USES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FC1CAF0-A3A8-BB99-40B0-8FB0188C0B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3879" y="1156813"/>
            <a:ext cx="4761917" cy="1067751"/>
          </a:xfrm>
        </p:spPr>
        <p:txBody>
          <a:bodyPr/>
          <a:lstStyle/>
          <a:p>
            <a:r>
              <a:rPr lang="en-US" sz="2800" dirty="0">
                <a:solidFill>
                  <a:schemeClr val="tx2"/>
                </a:solidFill>
              </a:rPr>
              <a:t>1. </a:t>
            </a:r>
            <a:r>
              <a:rPr lang="en-US" sz="2800" dirty="0"/>
              <a:t>Definition and Initialization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3225E7-3993-63B3-E1E8-B4A5860C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56" y="1928472"/>
            <a:ext cx="4761918" cy="45644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64FDBCD-6442-CDCC-4AB5-D4770E8B114F}"/>
              </a:ext>
            </a:extLst>
          </p:cNvPr>
          <p:cNvSpPr txBox="1"/>
          <p:nvPr/>
        </p:nvSpPr>
        <p:spPr>
          <a:xfrm>
            <a:off x="918029" y="2387680"/>
            <a:ext cx="349417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first step is to write the LCD library, define the Arduino pins, and identify the variables that are used in the code.</a:t>
            </a:r>
          </a:p>
        </p:txBody>
      </p:sp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6CEEF-B9C0-3CCB-EFC3-7BF708DB3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9DB9-954E-2307-DD80-6C991E954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7617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USES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9364C2-D988-0E79-083A-A970757C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418A3-E25A-B025-E1F7-57D513244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4487" y="2058891"/>
            <a:ext cx="6121893" cy="4000847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3B411A0A-08BA-5937-023B-4B65166E582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63879" y="1156813"/>
            <a:ext cx="4761917" cy="1067751"/>
          </a:xfrm>
        </p:spPr>
        <p:txBody>
          <a:bodyPr/>
          <a:lstStyle/>
          <a:p>
            <a:r>
              <a:rPr lang="ar-EG" sz="3200" dirty="0">
                <a:solidFill>
                  <a:schemeClr val="tx2"/>
                </a:solidFill>
              </a:rPr>
              <a:t>2</a:t>
            </a:r>
            <a:r>
              <a:rPr lang="en-US" sz="3200" dirty="0">
                <a:solidFill>
                  <a:schemeClr val="tx2"/>
                </a:solidFill>
              </a:rPr>
              <a:t>. </a:t>
            </a:r>
            <a:r>
              <a:rPr lang="en-US" sz="3200" dirty="0"/>
              <a:t>Check gas function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1E7BDF68-C4C8-6261-9292-0F038D5EF43D}"/>
              </a:ext>
            </a:extLst>
          </p:cNvPr>
          <p:cNvSpPr txBox="1">
            <a:spLocks/>
          </p:cNvSpPr>
          <p:nvPr/>
        </p:nvSpPr>
        <p:spPr>
          <a:xfrm>
            <a:off x="342580" y="2362200"/>
            <a:ext cx="4761917" cy="35610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600" kern="1200">
                <a:solidFill>
                  <a:schemeClr val="bg1"/>
                </a:solidFill>
                <a:latin typeface="Arial Nova" panose="020B0504020202020204" pitchFamily="34" charset="0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are using an </a:t>
            </a:r>
            <a:r>
              <a:rPr lang="en-US" sz="2400" dirty="0">
                <a:solidFill>
                  <a:schemeClr val="accent3"/>
                </a:solidFill>
              </a:rPr>
              <a:t>MQ-2 Gas </a:t>
            </a:r>
            <a:r>
              <a:rPr lang="en-US" sz="2400" dirty="0"/>
              <a:t>sensor to measure the percentage of gas present in a room. The readings of the gas sensor are stored in a variable named </a:t>
            </a:r>
            <a:r>
              <a:rPr lang="en-US" sz="2400" dirty="0" err="1">
                <a:solidFill>
                  <a:schemeClr val="accent3"/>
                </a:solidFill>
              </a:rPr>
              <a:t>read_gas</a:t>
            </a:r>
            <a:r>
              <a:rPr lang="en-US" sz="2400" dirty="0"/>
              <a:t>. If the reading is greater than or equal to 150 degrees, the buzzer will receive a high-voltage signal, otherwise, it will receive a low-voltage signal.</a:t>
            </a:r>
          </a:p>
        </p:txBody>
      </p:sp>
    </p:spTree>
    <p:extLst>
      <p:ext uri="{BB962C8B-B14F-4D97-AF65-F5344CB8AC3E}">
        <p14:creationId xmlns:p14="http://schemas.microsoft.com/office/powerpoint/2010/main" val="3600163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C540E-6939-CCD7-9021-4D4B00ECF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3CC66-CE21-5B10-14CC-D319DA79D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9816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USES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98F8EC5-C613-44B9-C869-1BC3432F9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F10F3-9FAA-4748-FC24-12E063B7F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806" y="1690688"/>
            <a:ext cx="6014720" cy="427976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4800" y="1341119"/>
            <a:ext cx="37882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3-</a:t>
            </a:r>
            <a:r>
              <a:rPr lang="en-US" sz="2800" dirty="0">
                <a:solidFill>
                  <a:schemeClr val="bg2"/>
                </a:solidFill>
              </a:rPr>
              <a:t>Check Temperature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113212" y="2193221"/>
            <a:ext cx="514676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are using </a:t>
            </a:r>
            <a:r>
              <a:rPr lang="en-US" sz="2400" dirty="0">
                <a:solidFill>
                  <a:schemeClr val="accent3"/>
                </a:solidFill>
              </a:rPr>
              <a:t>tmp35</a:t>
            </a:r>
            <a:r>
              <a:rPr lang="en-US" sz="2400" dirty="0">
                <a:solidFill>
                  <a:schemeClr val="bg1"/>
                </a:solidFill>
              </a:rPr>
              <a:t> sensor to measure the temperature in the room , store the reading of it and </a:t>
            </a:r>
            <a:r>
              <a:rPr lang="en-US" sz="2400" dirty="0" err="1">
                <a:solidFill>
                  <a:schemeClr val="bg1"/>
                </a:solidFill>
              </a:rPr>
              <a:t>maping</a:t>
            </a:r>
            <a:r>
              <a:rPr lang="en-US" sz="2400" dirty="0">
                <a:solidFill>
                  <a:schemeClr val="bg1"/>
                </a:solidFill>
              </a:rPr>
              <a:t> it from range 0…1023 to 0…5000 and check if this </a:t>
            </a:r>
            <a:r>
              <a:rPr lang="en-US" sz="2400" dirty="0">
                <a:solidFill>
                  <a:schemeClr val="accent3"/>
                </a:solidFill>
              </a:rPr>
              <a:t>temperature</a:t>
            </a:r>
            <a:r>
              <a:rPr lang="en-US" sz="2400" dirty="0">
                <a:solidFill>
                  <a:schemeClr val="bg1"/>
                </a:solidFill>
              </a:rPr>
              <a:t> greater than or equals 100 turn on the red led else turn off 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 the end of this function call the </a:t>
            </a:r>
            <a:r>
              <a:rPr lang="en-US" sz="2400" dirty="0" err="1">
                <a:solidFill>
                  <a:schemeClr val="accent3"/>
                </a:solidFill>
              </a:rPr>
              <a:t>lcd_show</a:t>
            </a:r>
            <a:r>
              <a:rPr lang="en-US" sz="2400" dirty="0">
                <a:solidFill>
                  <a:schemeClr val="accent3"/>
                </a:solidFill>
              </a:rPr>
              <a:t>()</a:t>
            </a:r>
            <a:r>
              <a:rPr lang="en-US" sz="2400" dirty="0">
                <a:solidFill>
                  <a:schemeClr val="bg1"/>
                </a:solidFill>
              </a:rPr>
              <a:t> function to show this reading in it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" y="5998488"/>
            <a:ext cx="14959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Question??</a:t>
            </a:r>
          </a:p>
        </p:txBody>
      </p:sp>
    </p:spTree>
    <p:extLst>
      <p:ext uri="{BB962C8B-B14F-4D97-AF65-F5344CB8AC3E}">
        <p14:creationId xmlns:p14="http://schemas.microsoft.com/office/powerpoint/2010/main" val="1508151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D17CD-51FC-69BD-E952-40CBD90AE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10B1B-971D-DDA4-8252-CE318858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450" y="336842"/>
            <a:ext cx="9960429" cy="988721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USES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CD21E8A-D89B-B061-9D27-95BA7FDC5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83D7F-741F-884E-C2F6-703EA9C81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966" y="1650907"/>
            <a:ext cx="4548010" cy="46150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5793" y="1206081"/>
            <a:ext cx="64067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4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Check the </a:t>
            </a:r>
            <a:r>
              <a:rPr lang="en-US" sz="2400" dirty="0" err="1">
                <a:solidFill>
                  <a:schemeClr val="accent3"/>
                </a:solidFill>
              </a:rPr>
              <a:t>out_ir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bg2"/>
                </a:solidFill>
              </a:rPr>
              <a:t>sensor</a:t>
            </a:r>
          </a:p>
        </p:txBody>
      </p:sp>
      <p:sp>
        <p:nvSpPr>
          <p:cNvPr id="6" name="Rectangle 5"/>
          <p:cNvSpPr/>
          <p:nvPr/>
        </p:nvSpPr>
        <p:spPr>
          <a:xfrm>
            <a:off x="95792" y="1667746"/>
            <a:ext cx="640672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are using an </a:t>
            </a:r>
            <a:r>
              <a:rPr lang="en-US" sz="2400" dirty="0" err="1">
                <a:solidFill>
                  <a:schemeClr val="accent3"/>
                </a:solidFill>
              </a:rPr>
              <a:t>out_ir</a:t>
            </a:r>
            <a:r>
              <a:rPr lang="en-US" sz="2400" dirty="0">
                <a:solidFill>
                  <a:schemeClr val="accent3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sensor to detect if the person wants to enter the room or wants to exit the room.</a:t>
            </a:r>
          </a:p>
          <a:p>
            <a:r>
              <a:rPr lang="en-US" sz="2400" dirty="0">
                <a:solidFill>
                  <a:schemeClr val="bg1"/>
                </a:solidFill>
              </a:rPr>
              <a:t>First, we put the </a:t>
            </a:r>
            <a:r>
              <a:rPr lang="en-US" sz="2400" dirty="0">
                <a:solidFill>
                  <a:schemeClr val="accent3"/>
                </a:solidFill>
              </a:rPr>
              <a:t>check</a:t>
            </a:r>
            <a:r>
              <a:rPr lang="en-US" sz="2400" dirty="0">
                <a:solidFill>
                  <a:schemeClr val="bg1"/>
                </a:solidFill>
              </a:rPr>
              <a:t> variable, in the flag and </a:t>
            </a:r>
            <a:r>
              <a:rPr lang="en-US" sz="2400" dirty="0">
                <a:solidFill>
                  <a:schemeClr val="accent3"/>
                </a:solidFill>
              </a:rPr>
              <a:t>out</a:t>
            </a:r>
            <a:r>
              <a:rPr lang="en-US" sz="2400" dirty="0">
                <a:solidFill>
                  <a:schemeClr val="bg1"/>
                </a:solidFill>
              </a:rPr>
              <a:t> flag equal zero which </a:t>
            </a:r>
            <a:r>
              <a:rPr lang="en-US" sz="2400" dirty="0">
                <a:solidFill>
                  <a:schemeClr val="accent3"/>
                </a:solidFill>
              </a:rPr>
              <a:t>out</a:t>
            </a:r>
            <a:r>
              <a:rPr lang="en-US" sz="2400" dirty="0">
                <a:solidFill>
                  <a:schemeClr val="bg1"/>
                </a:solidFill>
              </a:rPr>
              <a:t> flag refers to the person</a:t>
            </a:r>
            <a:r>
              <a:rPr lang="ar-EG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standing outside and wanting to enter the room, the </a:t>
            </a:r>
            <a:r>
              <a:rPr lang="en-US" sz="2400" dirty="0">
                <a:solidFill>
                  <a:schemeClr val="accent3"/>
                </a:solidFill>
              </a:rPr>
              <a:t>in</a:t>
            </a:r>
            <a:r>
              <a:rPr lang="en-US" sz="2400" dirty="0">
                <a:solidFill>
                  <a:schemeClr val="bg1"/>
                </a:solidFill>
              </a:rPr>
              <a:t> flag refers to the person</a:t>
            </a:r>
            <a:r>
              <a:rPr lang="ar-EG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standing inside and wanting to exit the room and the </a:t>
            </a:r>
            <a:r>
              <a:rPr lang="en-US" sz="2400" dirty="0">
                <a:solidFill>
                  <a:schemeClr val="accent3"/>
                </a:solidFill>
              </a:rPr>
              <a:t>check</a:t>
            </a:r>
            <a:r>
              <a:rPr lang="en-US" sz="2400" dirty="0">
                <a:solidFill>
                  <a:schemeClr val="bg1"/>
                </a:solidFill>
              </a:rPr>
              <a:t> variable refer to if the </a:t>
            </a:r>
            <a:r>
              <a:rPr lang="en-US" sz="2400" dirty="0" err="1">
                <a:solidFill>
                  <a:schemeClr val="bg1"/>
                </a:solidFill>
              </a:rPr>
              <a:t>ir</a:t>
            </a:r>
            <a:r>
              <a:rPr lang="en-US" sz="2400" dirty="0">
                <a:solidFill>
                  <a:schemeClr val="bg1"/>
                </a:solidFill>
              </a:rPr>
              <a:t> detect a person or not.</a:t>
            </a:r>
          </a:p>
          <a:p>
            <a:r>
              <a:rPr lang="en-US" sz="2400" dirty="0">
                <a:solidFill>
                  <a:schemeClr val="bg1"/>
                </a:solidFill>
              </a:rPr>
              <a:t>We first check if the </a:t>
            </a:r>
            <a:r>
              <a:rPr lang="en-US" sz="2400" dirty="0">
                <a:solidFill>
                  <a:schemeClr val="accent3"/>
                </a:solidFill>
              </a:rPr>
              <a:t>check</a:t>
            </a:r>
            <a:r>
              <a:rPr lang="en-US" sz="2400" dirty="0">
                <a:solidFill>
                  <a:schemeClr val="bg1"/>
                </a:solidFill>
              </a:rPr>
              <a:t>=1&amp;&amp; the flag </a:t>
            </a:r>
            <a:r>
              <a:rPr lang="en-US" sz="2400" dirty="0">
                <a:solidFill>
                  <a:schemeClr val="accent3"/>
                </a:solidFill>
              </a:rPr>
              <a:t>in</a:t>
            </a:r>
            <a:r>
              <a:rPr lang="en-US" sz="2400" dirty="0">
                <a:solidFill>
                  <a:schemeClr val="bg1"/>
                </a:solidFill>
              </a:rPr>
              <a:t>=1 this means this person exits the room, else he wants to enter so put </a:t>
            </a:r>
            <a:r>
              <a:rPr lang="en-US" sz="2400" dirty="0">
                <a:solidFill>
                  <a:schemeClr val="accent3"/>
                </a:solidFill>
              </a:rPr>
              <a:t>check</a:t>
            </a:r>
            <a:r>
              <a:rPr lang="en-US" sz="2400" dirty="0">
                <a:solidFill>
                  <a:schemeClr val="bg1"/>
                </a:solidFill>
              </a:rPr>
              <a:t> =1 and </a:t>
            </a:r>
            <a:r>
              <a:rPr lang="en-US" sz="2400" dirty="0">
                <a:solidFill>
                  <a:schemeClr val="accent3"/>
                </a:solidFill>
              </a:rPr>
              <a:t>out</a:t>
            </a:r>
            <a:r>
              <a:rPr lang="en-US" sz="2400" dirty="0">
                <a:solidFill>
                  <a:schemeClr val="bg1"/>
                </a:solidFill>
              </a:rPr>
              <a:t> =1</a:t>
            </a:r>
          </a:p>
        </p:txBody>
      </p:sp>
    </p:spTree>
    <p:extLst>
      <p:ext uri="{BB962C8B-B14F-4D97-AF65-F5344CB8AC3E}">
        <p14:creationId xmlns:p14="http://schemas.microsoft.com/office/powerpoint/2010/main" val="422492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86D7367-F508-4F80-B02C-79260B726607}">
  <ds:schemaRefs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{C9E9D0DA-0A95-41E4-8EFE-BC0A9BA01A8D}tf11936837_win32</Template>
  <TotalTime>853</TotalTime>
  <Words>725</Words>
  <Application>Microsoft Office PowerPoint</Application>
  <PresentationFormat>Widescreen</PresentationFormat>
  <Paragraphs>88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Nova</vt:lpstr>
      <vt:lpstr>Biome</vt:lpstr>
      <vt:lpstr>Biome Light</vt:lpstr>
      <vt:lpstr>Calibri</vt:lpstr>
      <vt:lpstr>Doppio One</vt:lpstr>
      <vt:lpstr>Segoe UI</vt:lpstr>
      <vt:lpstr>Wingdings</vt:lpstr>
      <vt:lpstr>Office Theme</vt:lpstr>
      <vt:lpstr>Smart Room</vt:lpstr>
      <vt:lpstr>Points of discussion</vt:lpstr>
      <vt:lpstr>Overview</vt:lpstr>
      <vt:lpstr> Arduino Uno R3 Atmega328p</vt:lpstr>
      <vt:lpstr>Components</vt:lpstr>
      <vt:lpstr>USES</vt:lpstr>
      <vt:lpstr>USES</vt:lpstr>
      <vt:lpstr>USES</vt:lpstr>
      <vt:lpstr>USES</vt:lpstr>
      <vt:lpstr>USES</vt:lpstr>
      <vt:lpstr>USES</vt:lpstr>
      <vt:lpstr>USES</vt:lpstr>
      <vt:lpstr>Challenge we faced</vt:lpstr>
      <vt:lpstr>How to solve it</vt:lpstr>
      <vt:lpstr>Tinkercad model</vt:lpstr>
      <vt:lpstr>3D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Room</dc:title>
  <dc:creator>Menna Haleem</dc:creator>
  <cp:lastModifiedBy>Menna Haleem</cp:lastModifiedBy>
  <cp:revision>17</cp:revision>
  <dcterms:created xsi:type="dcterms:W3CDTF">2024-02-24T08:00:25Z</dcterms:created>
  <dcterms:modified xsi:type="dcterms:W3CDTF">2024-03-01T03:06:13Z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